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72" y="187545"/>
            <a:ext cx="7701439" cy="673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196" y="1076148"/>
            <a:ext cx="2932488" cy="61377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17511" y="2032515"/>
            <a:ext cx="8228013" cy="1927225"/>
          </a:xfrm>
        </p:spPr>
        <p:txBody>
          <a:bodyPr/>
          <a:lstStyle/>
          <a:p>
            <a:r>
              <a:rPr lang="en-US" dirty="0" smtClean="0"/>
              <a:t>Timelines And Nuclear Deals With Iran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17511" y="4929627"/>
            <a:ext cx="8228013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Jon Wolfsthal</a:t>
            </a:r>
          </a:p>
          <a:p>
            <a:r>
              <a:rPr lang="en-US" sz="2400" dirty="0" smtClean="0"/>
              <a:t>Deputy Director CNS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582775" y="6282487"/>
            <a:ext cx="389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Institute for Peace – June 10,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2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US-Iranian Ties/Tensions Have a Long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91675"/>
            <a:ext cx="7662864" cy="3267169"/>
          </a:xfrm>
        </p:spPr>
        <p:txBody>
          <a:bodyPr/>
          <a:lstStyle/>
          <a:p>
            <a:r>
              <a:rPr lang="en-US" dirty="0" smtClean="0"/>
              <a:t>1950s with Overthrow of Iranian PM </a:t>
            </a:r>
            <a:r>
              <a:rPr lang="en-US" dirty="0" err="1" smtClean="0"/>
              <a:t>Mossadegh</a:t>
            </a:r>
            <a:endParaRPr lang="en-US" dirty="0" smtClean="0"/>
          </a:p>
          <a:p>
            <a:r>
              <a:rPr lang="en-US" dirty="0" smtClean="0"/>
              <a:t>1960s - 1970s US Support for Shah</a:t>
            </a:r>
          </a:p>
          <a:p>
            <a:r>
              <a:rPr lang="en-US" dirty="0" smtClean="0"/>
              <a:t>1979 – Iranian Hostage Crisis - 444</a:t>
            </a:r>
          </a:p>
          <a:p>
            <a:r>
              <a:rPr lang="en-US" dirty="0" smtClean="0"/>
              <a:t>1980s – Iran Iraq War, Use of Chemical Weapons against Iran</a:t>
            </a:r>
          </a:p>
          <a:p>
            <a:r>
              <a:rPr lang="en-US" dirty="0" smtClean="0"/>
              <a:t>2003 – Axis of Evil/Regime 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945" y="5789212"/>
            <a:ext cx="68059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Long time to get to this point, will take time to genuinely </a:t>
            </a:r>
          </a:p>
          <a:p>
            <a:pPr algn="ctr"/>
            <a:r>
              <a:rPr lang="en-US" sz="2000" dirty="0" smtClean="0"/>
              <a:t>improve relations, build trust if at all possible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412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Trust Via Nuclear Agreement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We Tried Before in North Korea – 1994 Deal Failed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Who Wants a Cookie?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Lack of Trust on Both Sides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Political Deck Stacked Against Compromise on </a:t>
            </a:r>
            <a:r>
              <a:rPr lang="en-US" dirty="0"/>
              <a:t>B</a:t>
            </a:r>
            <a:r>
              <a:rPr lang="en-US" dirty="0" smtClean="0"/>
              <a:t>oth Sides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Time Not Currently Working for US Security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Front Loaded Deal Not Reliable/Viable, So We Are Pursuing Step-by-Step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Has its </a:t>
            </a:r>
            <a:r>
              <a:rPr lang="en-US" dirty="0"/>
              <a:t>O</a:t>
            </a:r>
            <a:r>
              <a:rPr lang="en-US" dirty="0" smtClean="0"/>
              <a:t>wn </a:t>
            </a:r>
            <a:r>
              <a:rPr lang="en-US" dirty="0"/>
              <a:t>R</a:t>
            </a:r>
            <a:r>
              <a:rPr lang="en-US" dirty="0" smtClean="0"/>
              <a:t>isks</a:t>
            </a:r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1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15" y="2361854"/>
            <a:ext cx="7662864" cy="3267169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u"/>
            </a:pPr>
            <a:r>
              <a:rPr lang="en-US" sz="1800" dirty="0" smtClean="0"/>
              <a:t>Deal is About “Regaining </a:t>
            </a:r>
            <a:r>
              <a:rPr lang="en-US" sz="1800" dirty="0"/>
              <a:t>C</a:t>
            </a:r>
            <a:r>
              <a:rPr lang="en-US" sz="1800" dirty="0" smtClean="0"/>
              <a:t>onfidence” in Iran’s Intentions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Some Nuclear Capacity is Permanent, Regardless of Policy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We Have Good Reason to Doubt Them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How Do We Know When They Have Stopped?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Japan, South Korea, Others Still Suspected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We Needs Years of Compliance by Multiple Governments and Under Enhanced Transparency to See if a Deal is Working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Iran’s Nuclear Needs are Small, Gives us an Opportunity to Engage, Build Incentives for a Deal to Stick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We Are Betting that Iran Wants a Deal More Than a Nuclear </a:t>
            </a:r>
            <a:r>
              <a:rPr lang="en-US" sz="1800" dirty="0"/>
              <a:t>P</a:t>
            </a:r>
            <a:r>
              <a:rPr lang="en-US" sz="1800" dirty="0" smtClean="0"/>
              <a:t>rogram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062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N</a:t>
            </a:r>
            <a:r>
              <a:rPr lang="en-US" dirty="0" smtClean="0"/>
              <a:t>ot Forever?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77314"/>
            <a:ext cx="7662864" cy="3267169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This is Not Iraq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Iran Not a Vanquished State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Seeking to Maintain a Fallacy of Nuclear Purity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They </a:t>
            </a:r>
            <a:r>
              <a:rPr lang="en-US" dirty="0"/>
              <a:t>W</a:t>
            </a:r>
            <a:r>
              <a:rPr lang="en-US" dirty="0" smtClean="0"/>
              <a:t>ill Have to Admit Something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Inspections/Sanctions are Not Going to be Like Iraq After 1991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Would be Great, </a:t>
            </a:r>
            <a:r>
              <a:rPr lang="en-US" dirty="0"/>
              <a:t>N</a:t>
            </a:r>
            <a:r>
              <a:rPr lang="en-US" dirty="0" smtClean="0"/>
              <a:t>ot Going to Happen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Iran Wants an End State of Normalcy, Gives US Negotiating 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7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52568"/>
            <a:ext cx="7662864" cy="3267169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u"/>
            </a:pPr>
            <a:r>
              <a:rPr lang="en-US" sz="1800" dirty="0" smtClean="0"/>
              <a:t>Linking Increased Enrichment and Sanctions Relief to Milestones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Major Sanctions Relief Up Front Builds Incentives to Comply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Something New to Take Away?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Resolution of Nuclear Past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Prioritize What Matters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Greater Nuclear Demand without Foreign Supply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Outside Supply and Fuel Bank as </a:t>
            </a:r>
            <a:r>
              <a:rPr lang="en-US" sz="1800" dirty="0"/>
              <a:t>O</a:t>
            </a:r>
            <a:r>
              <a:rPr lang="en-US" sz="1800" dirty="0" smtClean="0"/>
              <a:t>ff Ramps</a:t>
            </a:r>
          </a:p>
          <a:p>
            <a:pPr>
              <a:buFont typeface="Wingdings" charset="2"/>
              <a:buChar char="u"/>
            </a:pPr>
            <a:r>
              <a:rPr lang="en-US" sz="1800" dirty="0" smtClean="0"/>
              <a:t>Years of Full Compliance</a:t>
            </a:r>
          </a:p>
          <a:p>
            <a:pPr lvl="1">
              <a:buFont typeface="Wingdings" charset="2"/>
              <a:buChar char="u"/>
            </a:pPr>
            <a:r>
              <a:rPr lang="en-US" sz="1800" dirty="0" smtClean="0"/>
              <a:t>Subjective – Art of Negotiating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550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(Bet On Them)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Allegations of Secret Facilities – Inevitable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Israel, MEK, US Sources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Allegations of Weapons Work Ongoing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What Happens to the People?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Efforts to Impose </a:t>
            </a:r>
            <a:r>
              <a:rPr lang="en-US" dirty="0"/>
              <a:t>N</a:t>
            </a:r>
            <a:r>
              <a:rPr lang="en-US" dirty="0" smtClean="0"/>
              <a:t>on-</a:t>
            </a:r>
            <a:r>
              <a:rPr lang="en-US" dirty="0"/>
              <a:t>N</a:t>
            </a:r>
            <a:r>
              <a:rPr lang="en-US" dirty="0" smtClean="0"/>
              <a:t>uclear Sanctions by US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Missile, Human Rights, Terrorism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Let’s Not Forget Who We Are Dealing With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What is Worth Losing an Agreement 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0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9906</TotalTime>
  <Words>429</Words>
  <Application>Microsoft Macintosh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Timelines And Nuclear Deals With Iran</vt:lpstr>
      <vt:lpstr>US-Iranian Ties/Tensions Have a Long History</vt:lpstr>
      <vt:lpstr>Building Trust Via Nuclear Agreement is Hard</vt:lpstr>
      <vt:lpstr>Why So Long?</vt:lpstr>
      <vt:lpstr>Why Not Forever?</vt:lpstr>
      <vt:lpstr>Phasing</vt:lpstr>
      <vt:lpstr>Pitfalls (Bet On Them)</vt:lpstr>
    </vt:vector>
  </TitlesOfParts>
  <Company>CNS/MIIS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Expertise</dc:title>
  <dc:creator>Jon Wolfsthal</dc:creator>
  <cp:lastModifiedBy>Jon Wolfsthal</cp:lastModifiedBy>
  <cp:revision>31</cp:revision>
  <cp:lastPrinted>2014-06-09T14:16:16Z</cp:lastPrinted>
  <dcterms:created xsi:type="dcterms:W3CDTF">2014-04-04T18:41:21Z</dcterms:created>
  <dcterms:modified xsi:type="dcterms:W3CDTF">2014-06-09T19:46:41Z</dcterms:modified>
</cp:coreProperties>
</file>